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187"/>
  </p:normalViewPr>
  <p:slideViewPr>
    <p:cSldViewPr snapToGrid="0" snapToObjects="1">
      <p:cViewPr varScale="1">
        <p:scale>
          <a:sx n="96" d="100"/>
          <a:sy n="96" d="100"/>
        </p:scale>
        <p:origin x="6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6/22/20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6/22/20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6/22/20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6/22/20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6/22/20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07CBBDD0-4420-4A50-96AB-392F9B97C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465BA403-54B9-4A0B-BC79-028C495C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7552943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009B89-27C1-D641-A040-1C36BD44B3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6068070" cy="3255264"/>
          </a:xfrm>
        </p:spPr>
        <p:txBody>
          <a:bodyPr>
            <a:normAutofit/>
          </a:bodyPr>
          <a:lstStyle/>
          <a:p>
            <a:r>
              <a:rPr lang="en-US" dirty="0"/>
              <a:t>Tennis Fiji Training Package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514D93-190F-A249-8288-F7DCC0B37E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4" y="4670246"/>
            <a:ext cx="6037903" cy="1419658"/>
          </a:xfrm>
        </p:spPr>
        <p:txBody>
          <a:bodyPr>
            <a:normAutofit/>
          </a:bodyPr>
          <a:lstStyle/>
          <a:p>
            <a:r>
              <a:rPr lang="en-US" dirty="0"/>
              <a:t>COVID-19 Community Tennis Guidelines and Protocols</a:t>
            </a:r>
          </a:p>
          <a:p>
            <a:r>
              <a:rPr lang="en-US" sz="1800" dirty="0"/>
              <a:t>Update: 22/06/2020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3918DE-7D66-6043-82C7-33672994CAF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37574" y="1851045"/>
            <a:ext cx="3458249" cy="3147757"/>
          </a:xfrm>
          <a:prstGeom prst="rect">
            <a:avLst/>
          </a:prstGeom>
          <a:noFill/>
        </p:spPr>
      </p:pic>
      <p:sp>
        <p:nvSpPr>
          <p:cNvPr id="17" name="Rectangle 12">
            <a:extLst>
              <a:ext uri="{FF2B5EF4-FFF2-40B4-BE49-F238E27FC236}">
                <a16:creationId xmlns:a16="http://schemas.microsoft.com/office/drawing/2014/main" id="{DC8C6883-513A-4FE8-8B55-7AA2A13A9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8866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71E6EF-EE89-8343-A49A-DDFF20CB1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Important Phone Numbers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A05E7-8658-EE4B-B42D-C7131D711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Ministry of Health and Medical Services COVID-19 Hotline (158)</a:t>
            </a:r>
          </a:p>
          <a:p>
            <a:r>
              <a:rPr lang="en-US" b="1" dirty="0">
                <a:solidFill>
                  <a:srgbClr val="000000"/>
                </a:solidFill>
              </a:rPr>
              <a:t>Tennis Fiji (977 1227)</a:t>
            </a:r>
            <a:endParaRPr lang="en-AU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Fiji Sports Commission (</a:t>
            </a:r>
            <a:r>
              <a:rPr lang="en-AU" b="1" dirty="0">
                <a:solidFill>
                  <a:schemeClr val="tx1"/>
                </a:solidFill>
              </a:rPr>
              <a:t>3300288)</a:t>
            </a:r>
          </a:p>
          <a:p>
            <a:r>
              <a:rPr lang="en-AU" b="1" dirty="0">
                <a:solidFill>
                  <a:schemeClr val="tx1"/>
                </a:solidFill>
              </a:rPr>
              <a:t>FASANOC (330 3525)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DBF48F-F124-C843-B210-C4FE3BFFDA7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88" y="1026531"/>
            <a:ext cx="1185379" cy="11159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2354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864852-9C94-8F4C-8285-01C289C22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What is COVID-19 and how is it spread?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55D8F-9679-694E-BDBE-804525DE4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Coronavirus or COVID-19 is a virus that can cause respiratory infections in humans</a:t>
            </a:r>
          </a:p>
          <a:p>
            <a:r>
              <a:rPr lang="en-US" dirty="0">
                <a:solidFill>
                  <a:schemeClr val="tx1"/>
                </a:solidFill>
              </a:rPr>
              <a:t>COVID-19 can result in mild or serious respiratory illness</a:t>
            </a:r>
          </a:p>
          <a:p>
            <a:r>
              <a:rPr lang="en-US" dirty="0">
                <a:solidFill>
                  <a:schemeClr val="tx1"/>
                </a:solidFill>
              </a:rPr>
              <a:t>COVID-19 highly infectious</a:t>
            </a:r>
          </a:p>
          <a:p>
            <a:r>
              <a:rPr lang="en-US" dirty="0">
                <a:solidFill>
                  <a:schemeClr val="tx1"/>
                </a:solidFill>
              </a:rPr>
              <a:t>COVID-19 spreads from person to person through small droplets from the nose or mouth</a:t>
            </a:r>
          </a:p>
          <a:p>
            <a:r>
              <a:rPr lang="en-US" dirty="0">
                <a:solidFill>
                  <a:schemeClr val="tx1"/>
                </a:solidFill>
              </a:rPr>
              <a:t>These infected droplets can be spread through coughing and sneezing</a:t>
            </a:r>
          </a:p>
          <a:p>
            <a:r>
              <a:rPr lang="en-US" dirty="0">
                <a:solidFill>
                  <a:schemeClr val="tx1"/>
                </a:solidFill>
              </a:rPr>
              <a:t>Infected droplets can also land on objects, where they may remain infectious for several hours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5C3ACCA-4CBB-7644-9891-35456E76532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88" y="1026531"/>
            <a:ext cx="1185379" cy="11159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8588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89426D-A1DF-364D-BEEE-FF613619D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Recognizing COVID-19 signs and symptoms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1C987-F56F-E24E-A347-776759581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7"/>
            <a:ext cx="8983489" cy="89355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following symptoms may be signs that you have COVID-19: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BBA2938-0FC0-114D-89AE-39CFD1EB9D9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88" y="1026531"/>
            <a:ext cx="1185379" cy="111597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DCE9348-716F-9C49-912D-1E4A32120B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447593"/>
              </p:ext>
            </p:extLst>
          </p:nvPr>
        </p:nvGraphicFramePr>
        <p:xfrm>
          <a:off x="1607758" y="2982224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54105708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2858289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Shortness of breath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786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Runny nose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Unusual fatigue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185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Sneezing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Headache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233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Nasal congestion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Aches and pains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574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Diarrhea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7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Sore throat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Vomiting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82118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5FCC6FC-F880-7043-8F48-9FC0A4A0A181}"/>
              </a:ext>
            </a:extLst>
          </p:cNvPr>
          <p:cNvSpPr/>
          <p:nvPr/>
        </p:nvSpPr>
        <p:spPr>
          <a:xfrm>
            <a:off x="1600752" y="5318333"/>
            <a:ext cx="81350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If you have </a:t>
            </a:r>
            <a:r>
              <a:rPr lang="en-US" b="1" i="1" dirty="0"/>
              <a:t>any </a:t>
            </a:r>
            <a:r>
              <a:rPr lang="en-US" b="1" dirty="0"/>
              <a:t>of the above symptoms you MUST stay at home and contact the Ministry of Health and Medical Services immediately (free call 158)</a:t>
            </a:r>
          </a:p>
        </p:txBody>
      </p:sp>
    </p:spTree>
    <p:extLst>
      <p:ext uri="{BB962C8B-B14F-4D97-AF65-F5344CB8AC3E}">
        <p14:creationId xmlns:p14="http://schemas.microsoft.com/office/powerpoint/2010/main" val="2601453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4D54AF-04A6-504E-B9E5-03572BB85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Social Distancing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92317-E35A-8E4A-B49C-1012BD689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Tennis Fiji asks that all tennis players adhere to the following social distancing rules:</a:t>
            </a:r>
          </a:p>
          <a:p>
            <a:r>
              <a:rPr lang="en-AU" dirty="0">
                <a:solidFill>
                  <a:schemeClr val="tx1"/>
                </a:solidFill>
              </a:rPr>
              <a:t>Please stay at least 1.5 meters away from others while playing tennis, arriving and leaving the tennis courts and using washrooms and change rooms</a:t>
            </a:r>
          </a:p>
          <a:p>
            <a:pPr lvl="0"/>
            <a:r>
              <a:rPr lang="en-AU" dirty="0">
                <a:solidFill>
                  <a:schemeClr val="tx1"/>
                </a:solidFill>
              </a:rPr>
              <a:t>Please do not shake hands or embrace while playing tennis – you can touch racquets instead</a:t>
            </a:r>
          </a:p>
          <a:p>
            <a:pPr lvl="0"/>
            <a:r>
              <a:rPr lang="en-AU" dirty="0">
                <a:solidFill>
                  <a:schemeClr val="tx1"/>
                </a:solidFill>
              </a:rPr>
              <a:t>Singles and doubles practice and group tennis lessons are permitted as of 21 June 2020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821041-7C62-C145-9A86-72190539BED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88" y="1026531"/>
            <a:ext cx="1185379" cy="11159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8166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6970B1-0C75-1141-8C99-AACF49D12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Personal Hygiene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CCD03-1CA0-8F48-B7D5-A66A71A04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Tennis Fiji asks that all tennis players adhere to the following hygiene practices:</a:t>
            </a:r>
          </a:p>
          <a:p>
            <a:pPr lvl="0"/>
            <a:r>
              <a:rPr lang="en-AU" sz="1800" dirty="0">
                <a:solidFill>
                  <a:schemeClr val="tx1"/>
                </a:solidFill>
              </a:rPr>
              <a:t>Wash your hands with soap and water or alcohol-based sterilizer before and after playing</a:t>
            </a:r>
          </a:p>
          <a:p>
            <a:pPr lvl="0"/>
            <a:r>
              <a:rPr lang="en-AU" sz="1800" dirty="0">
                <a:solidFill>
                  <a:schemeClr val="tx1"/>
                </a:solidFill>
              </a:rPr>
              <a:t>Frequently wash your hands with soap and water or alcohol-based sterilizer, especially after using the toilet or coughing or sneezing into your hands or before and after eating </a:t>
            </a:r>
          </a:p>
          <a:p>
            <a:pPr lvl="0"/>
            <a:r>
              <a:rPr lang="en-AU" sz="1800" dirty="0">
                <a:solidFill>
                  <a:schemeClr val="tx1"/>
                </a:solidFill>
              </a:rPr>
              <a:t>Do </a:t>
            </a:r>
            <a:r>
              <a:rPr lang="en-AU" sz="1800" b="1" i="1" dirty="0">
                <a:solidFill>
                  <a:schemeClr val="tx1"/>
                </a:solidFill>
              </a:rPr>
              <a:t>not </a:t>
            </a:r>
            <a:r>
              <a:rPr lang="en-AU" sz="1800" dirty="0">
                <a:solidFill>
                  <a:schemeClr val="tx1"/>
                </a:solidFill>
              </a:rPr>
              <a:t>share your water bottle, drinking cups or drink directly from the tap</a:t>
            </a:r>
          </a:p>
          <a:p>
            <a:pPr lvl="0"/>
            <a:r>
              <a:rPr lang="en-AU" sz="1800" dirty="0">
                <a:solidFill>
                  <a:schemeClr val="tx1"/>
                </a:solidFill>
              </a:rPr>
              <a:t>Players must bring and use their own tennis equipment, do </a:t>
            </a:r>
            <a:r>
              <a:rPr lang="en-AU" sz="1800" b="1" i="1" dirty="0">
                <a:solidFill>
                  <a:schemeClr val="tx1"/>
                </a:solidFill>
              </a:rPr>
              <a:t>not</a:t>
            </a:r>
            <a:r>
              <a:rPr lang="en-AU" sz="1800" dirty="0">
                <a:solidFill>
                  <a:schemeClr val="tx1"/>
                </a:solidFill>
              </a:rPr>
              <a:t> share equipment, including racquets and sports towels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AFC6903-8FF2-7E45-B13D-507831D479A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88" y="1026531"/>
            <a:ext cx="1185379" cy="11159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4469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437D53-EE8A-6140-B495-1F7D5E51F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Protective Equipment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B23D0-D863-B34D-B19A-697CBAB40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chemeClr val="tx1"/>
                </a:solidFill>
              </a:rPr>
              <a:t>Tennis holds a unique advantage as a sport which requires no direct contact between players, coaches, referees or administrators</a:t>
            </a:r>
          </a:p>
          <a:p>
            <a:r>
              <a:rPr lang="en-AU" dirty="0">
                <a:solidFill>
                  <a:schemeClr val="tx1"/>
                </a:solidFill>
              </a:rPr>
              <a:t>When international competition restarts, players will be required to wear a mask while they are waiting to play. Match officials will be required to wear masks and gloves at all times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0F8F3C1-B9EA-864F-A837-4CF40738AB0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88" y="1026531"/>
            <a:ext cx="1185379" cy="11159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0003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425176-AFC1-324B-846B-0BFA5EA78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sz="3300" dirty="0"/>
              <a:t>Events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D5D89-4366-EE48-A887-FF9480A89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AU" dirty="0"/>
          </a:p>
          <a:p>
            <a:r>
              <a:rPr lang="en-US" dirty="0">
                <a:solidFill>
                  <a:schemeClr val="tx1"/>
                </a:solidFill>
              </a:rPr>
              <a:t>As of 21 June 2020, live tennis events are permitted with the following restrictions</a:t>
            </a:r>
          </a:p>
          <a:p>
            <a:r>
              <a:rPr lang="en-US" dirty="0">
                <a:solidFill>
                  <a:schemeClr val="tx1"/>
                </a:solidFill>
              </a:rPr>
              <a:t>Indoor and outdoor sporting venues can host tennis events with spectators at 50 per cent of their normal capacity</a:t>
            </a:r>
          </a:p>
          <a:p>
            <a:r>
              <a:rPr lang="en-US" dirty="0">
                <a:solidFill>
                  <a:schemeClr val="tx1"/>
                </a:solidFill>
              </a:rPr>
              <a:t>Informal events in communities have a 100-attendee limit</a:t>
            </a:r>
          </a:p>
          <a:p>
            <a:r>
              <a:rPr lang="en-US" dirty="0">
                <a:solidFill>
                  <a:schemeClr val="tx1"/>
                </a:solidFill>
              </a:rPr>
              <a:t>Social distancing measures must be followed at all tennis events</a:t>
            </a:r>
          </a:p>
          <a:p>
            <a:r>
              <a:rPr lang="en-US" b="1" dirty="0">
                <a:solidFill>
                  <a:schemeClr val="tx1"/>
                </a:solidFill>
              </a:rPr>
              <a:t>All players and spectators must download the </a:t>
            </a:r>
            <a:r>
              <a:rPr lang="en-US" b="1" dirty="0" err="1">
                <a:solidFill>
                  <a:schemeClr val="tx1"/>
                </a:solidFill>
              </a:rPr>
              <a:t>careFIJI</a:t>
            </a:r>
            <a:r>
              <a:rPr lang="en-US" b="1" dirty="0">
                <a:solidFill>
                  <a:schemeClr val="tx1"/>
                </a:solidFill>
              </a:rPr>
              <a:t> application on their phone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8994CC-112E-7C47-B9CF-AD16AEC2D9B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88" y="1026531"/>
            <a:ext cx="1185379" cy="11159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5352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425176-AFC1-324B-846B-0BFA5EA78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sz="3300"/>
              <a:t>Reducing Transmission</a:t>
            </a:r>
            <a:br>
              <a:rPr lang="en-US" sz="3300"/>
            </a:br>
            <a:r>
              <a:rPr lang="en-US" sz="3300"/>
              <a:t>Risk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D5D89-4366-EE48-A887-FF9480A89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AU" dirty="0"/>
          </a:p>
          <a:p>
            <a:r>
              <a:rPr lang="en-AU" sz="1800" dirty="0">
                <a:solidFill>
                  <a:schemeClr val="tx1"/>
                </a:solidFill>
              </a:rPr>
              <a:t>Tennis players are required to bring their own equipment to tennis training, including racquets and balls. </a:t>
            </a:r>
          </a:p>
          <a:p>
            <a:r>
              <a:rPr lang="en-AU" sz="1800" dirty="0">
                <a:solidFill>
                  <a:schemeClr val="tx1"/>
                </a:solidFill>
              </a:rPr>
              <a:t>Players are asked to identify their personal tennis balls by marking each ball with an identifying symbol.</a:t>
            </a:r>
          </a:p>
          <a:p>
            <a:r>
              <a:rPr lang="en-AU" sz="1800" dirty="0">
                <a:solidFill>
                  <a:schemeClr val="tx1"/>
                </a:solidFill>
              </a:rPr>
              <a:t>Tennis players are encouraged to avoid touching surfaces unnecessarily.</a:t>
            </a:r>
          </a:p>
          <a:p>
            <a:r>
              <a:rPr lang="en-AU" sz="1800" dirty="0">
                <a:solidFill>
                  <a:schemeClr val="tx1"/>
                </a:solidFill>
              </a:rPr>
              <a:t>Gates and doors should be left ajar during practice hours, where appropriate. This will ensure that players do not need to touch surfaces unnecessarily.  </a:t>
            </a:r>
          </a:p>
          <a:p>
            <a:r>
              <a:rPr lang="en-AU" sz="1800" dirty="0">
                <a:solidFill>
                  <a:schemeClr val="tx1"/>
                </a:solidFill>
              </a:rPr>
              <a:t>Tennis facilities should undergo a daily cleaning procedure. This should include wiping down frequently used surfaces, such as taps, gates, door handles, nets, net posts, umpire chairs and bin lids, with alcohol-based sanitizer</a:t>
            </a:r>
            <a:r>
              <a:rPr lang="en-AU" dirty="0">
                <a:solidFill>
                  <a:schemeClr val="tx1"/>
                </a:solidFill>
              </a:rPr>
              <a:t>. </a:t>
            </a:r>
          </a:p>
          <a:p>
            <a:r>
              <a:rPr lang="en-AU" sz="1800" dirty="0">
                <a:solidFill>
                  <a:schemeClr val="tx1"/>
                </a:solidFill>
              </a:rPr>
              <a:t>Gates and taps should be wiped down three times daily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8994CC-112E-7C47-B9CF-AD16AEC2D9B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88" y="1026531"/>
            <a:ext cx="1185379" cy="11159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3492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71E6EF-EE89-8343-A49A-DDFF20CB1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Screening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A05E7-8658-EE4B-B42D-C7131D711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chemeClr val="tx1"/>
                </a:solidFill>
              </a:rPr>
              <a:t>All persons entering tennis facilities are required to sign the contact tracing register on entering the facility. </a:t>
            </a:r>
          </a:p>
          <a:p>
            <a:r>
              <a:rPr lang="en-AU" dirty="0">
                <a:solidFill>
                  <a:schemeClr val="tx1"/>
                </a:solidFill>
              </a:rPr>
              <a:t>This includes players, any accompanying parent/ guardian or children, coaches, Tennis Fiji staff members and any maintenance workers.</a:t>
            </a:r>
          </a:p>
          <a:p>
            <a:r>
              <a:rPr lang="en-AU" dirty="0">
                <a:solidFill>
                  <a:schemeClr val="tx1"/>
                </a:solidFill>
              </a:rPr>
              <a:t>Any person who is suspected of carrying COVID-19, or returns a positive test, who has played tennis as a facility within two weeks, must immediately contact the </a:t>
            </a:r>
            <a:r>
              <a:rPr lang="en-US" b="1" dirty="0">
                <a:solidFill>
                  <a:srgbClr val="000000"/>
                </a:solidFill>
              </a:rPr>
              <a:t>Ministry of Health and Medical Services (free call 158) and inform the Tennis Fiji Secretary (977 1227)</a:t>
            </a:r>
            <a:endParaRPr lang="en-AU" b="1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DBF48F-F124-C843-B210-C4FE3BFFDA7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88" y="1026531"/>
            <a:ext cx="1185379" cy="11159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416269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692</Words>
  <Application>Microsoft Macintosh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Corbel</vt:lpstr>
      <vt:lpstr>Wingdings 2</vt:lpstr>
      <vt:lpstr>Frame</vt:lpstr>
      <vt:lpstr>Tennis Fiji Training Package </vt:lpstr>
      <vt:lpstr>What is COVID-19 and how is it spread?</vt:lpstr>
      <vt:lpstr>Recognizing COVID-19 signs and symptoms</vt:lpstr>
      <vt:lpstr>Social Distancing</vt:lpstr>
      <vt:lpstr>Personal Hygiene</vt:lpstr>
      <vt:lpstr>Protective Equipment</vt:lpstr>
      <vt:lpstr>Events</vt:lpstr>
      <vt:lpstr>Reducing Transmission Risk</vt:lpstr>
      <vt:lpstr>Screening</vt:lpstr>
      <vt:lpstr>Important Phone Numbers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Tennis Fiji Training Package </dc:title>
  <dc:creator>juliafrancesgorman@gmail.com</dc:creator>
  <cp:lastModifiedBy>Julia Gorman</cp:lastModifiedBy>
  <cp:revision>9</cp:revision>
  <dcterms:created xsi:type="dcterms:W3CDTF">2020-06-01T23:12:45Z</dcterms:created>
  <dcterms:modified xsi:type="dcterms:W3CDTF">2020-06-22T03:11:22Z</dcterms:modified>
</cp:coreProperties>
</file>